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sldIdLst>
    <p:sldId id="274" r:id="rId2"/>
    <p:sldId id="257" r:id="rId3"/>
    <p:sldId id="258" r:id="rId4"/>
    <p:sldId id="262" r:id="rId5"/>
    <p:sldId id="261" r:id="rId6"/>
    <p:sldId id="259" r:id="rId7"/>
    <p:sldId id="268" r:id="rId8"/>
    <p:sldId id="269" r:id="rId9"/>
    <p:sldId id="270" r:id="rId10"/>
    <p:sldId id="271" r:id="rId11"/>
    <p:sldId id="273" r:id="rId12"/>
    <p:sldId id="260" r:id="rId13"/>
    <p:sldId id="275" r:id="rId14"/>
    <p:sldId id="263" r:id="rId15"/>
    <p:sldId id="264" r:id="rId16"/>
    <p:sldId id="272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4" autoAdjust="0"/>
  </p:normalViewPr>
  <p:slideViewPr>
    <p:cSldViewPr snapToGrid="0" snapToObjects="1">
      <p:cViewPr>
        <p:scale>
          <a:sx n="85" d="100"/>
          <a:sy n="85" d="100"/>
        </p:scale>
        <p:origin x="-17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18.11.14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ilitarianism.com/jsmill.htm" TargetMode="External"/><Relationship Id="rId4" Type="http://schemas.openxmlformats.org/officeDocument/2006/relationships/hyperlink" Target="http://www.philolex.de/bentham.htm" TargetMode="External"/><Relationship Id="rId5" Type="http://schemas.openxmlformats.org/officeDocument/2006/relationships/hyperlink" Target="http://de.wikipedia.org/wiki/John_Stuart_Mill" TargetMode="External"/><Relationship Id="rId6" Type="http://schemas.openxmlformats.org/officeDocument/2006/relationships/hyperlink" Target="http://de.wikipedia.org/wiki/John_Stuart_Mill%23Zum_Utilitarismu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ilopedia.de/index.php/teilbereiche/ethische-theorien/utilitarism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Utilitarismus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Joelle Schreibmann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3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universalistische </a:t>
            </a:r>
            <a:r>
              <a:rPr lang="de-DE" dirty="0" err="1" smtClean="0"/>
              <a:t>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/>
              <a:t>Folgen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Handlung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geprüft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r>
              <a:rPr lang="en-US" dirty="0" err="1"/>
              <a:t>welche</a:t>
            </a:r>
            <a:r>
              <a:rPr lang="en-US" dirty="0"/>
              <a:t> </a:t>
            </a:r>
            <a:r>
              <a:rPr lang="en-US" dirty="0" err="1"/>
              <a:t>Auswirkungen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auf die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die </a:t>
            </a:r>
            <a:r>
              <a:rPr lang="en-US" dirty="0" err="1"/>
              <a:t>betroffen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28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380565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Vier </a:t>
            </a:r>
            <a:r>
              <a:rPr lang="de-DE" dirty="0" err="1" smtClean="0"/>
              <a:t>prinzipien</a:t>
            </a:r>
            <a:r>
              <a:rPr lang="de-DE" dirty="0" smtClean="0"/>
              <a:t> zusammen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Vorteile und Nachteile einer Handlung werden gegeneinander aufgewogen und dann wird eine Entscheidung getroffen wie die Handlung zu bewerten 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29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89" y="1399988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Handlungsutilitarismus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 Form des </a:t>
            </a:r>
            <a:r>
              <a:rPr lang="en-US" dirty="0" err="1" smtClean="0"/>
              <a:t>Utilitarismus</a:t>
            </a:r>
            <a:endParaRPr lang="en-US" dirty="0" smtClean="0"/>
          </a:p>
          <a:p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jeder</a:t>
            </a:r>
            <a:r>
              <a:rPr lang="en-US" dirty="0" smtClean="0"/>
              <a:t> </a:t>
            </a:r>
            <a:r>
              <a:rPr lang="en-US" dirty="0" err="1" smtClean="0"/>
              <a:t>einzelnen</a:t>
            </a:r>
            <a:r>
              <a:rPr lang="en-US" dirty="0" smtClean="0"/>
              <a:t> </a:t>
            </a:r>
            <a:r>
              <a:rPr lang="en-US" dirty="0" err="1" smtClean="0"/>
              <a:t>Handlung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darauf</a:t>
            </a:r>
            <a:r>
              <a:rPr lang="en-US" dirty="0" smtClean="0"/>
              <a:t> </a:t>
            </a:r>
            <a:r>
              <a:rPr lang="en-US" dirty="0" err="1" smtClean="0"/>
              <a:t>geprüft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das </a:t>
            </a:r>
            <a:r>
              <a:rPr lang="en-US" dirty="0" err="1" smtClean="0"/>
              <a:t>Allgemeinwohl</a:t>
            </a:r>
            <a:r>
              <a:rPr lang="en-US" dirty="0" smtClean="0"/>
              <a:t> </a:t>
            </a:r>
            <a:r>
              <a:rPr lang="en-US" dirty="0" err="1" smtClean="0"/>
              <a:t>fördert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endParaRPr lang="en-US" dirty="0" smtClean="0"/>
          </a:p>
          <a:p>
            <a:r>
              <a:rPr lang="en-US" dirty="0" err="1" smtClean="0"/>
              <a:t>Handlungsregeln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den </a:t>
            </a:r>
            <a:r>
              <a:rPr lang="en-US" dirty="0" err="1" smtClean="0"/>
              <a:t>Charakter</a:t>
            </a:r>
            <a:r>
              <a:rPr lang="en-US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Empfehlungen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97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Regelutilitarismus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Eingeschränkte Form des Utilitarismus mit einem zweistufigen Prüfverfahren</a:t>
            </a:r>
          </a:p>
          <a:p>
            <a:r>
              <a:rPr lang="de-DE" dirty="0" smtClean="0"/>
              <a:t>1. Eine </a:t>
            </a:r>
            <a:r>
              <a:rPr lang="de-DE" dirty="0"/>
              <a:t>einzelne Handlung ist als richtig gerechtfertigt, wenn man zeigen kann, dass sie mit einer moralischen Regel </a:t>
            </a:r>
            <a:r>
              <a:rPr lang="de-DE" dirty="0" smtClean="0"/>
              <a:t>übereinstimmt</a:t>
            </a:r>
          </a:p>
          <a:p>
            <a:r>
              <a:rPr lang="de-DE" dirty="0" smtClean="0"/>
              <a:t>Sie </a:t>
            </a:r>
            <a:r>
              <a:rPr lang="de-DE" dirty="0"/>
              <a:t>erweist sich als falsch, wenn man zeigen kann, dass sie eine moralische Regel </a:t>
            </a:r>
            <a:r>
              <a:rPr lang="de-DE" dirty="0" smtClean="0"/>
              <a:t>verletzt</a:t>
            </a:r>
          </a:p>
          <a:p>
            <a:r>
              <a:rPr lang="de-DE" dirty="0" smtClean="0"/>
              <a:t>2. </a:t>
            </a:r>
            <a:r>
              <a:rPr lang="de-DE" dirty="0"/>
              <a:t> Eine moralische Regel erweist sich als korrekt, wenn man zeigen kann, dass die Anerkennung dieser Regel das letzte Ziel </a:t>
            </a:r>
            <a:r>
              <a:rPr lang="de-DE" dirty="0" smtClean="0"/>
              <a:t>befördert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41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</a:t>
            </a:r>
            <a:r>
              <a:rPr lang="en-US" dirty="0" err="1" smtClean="0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438400"/>
            <a:ext cx="6592047" cy="323924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Unzureichende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niversalistischen</a:t>
            </a:r>
            <a:r>
              <a:rPr lang="en-US" dirty="0" smtClean="0"/>
              <a:t> </a:t>
            </a:r>
            <a:r>
              <a:rPr lang="en-US" dirty="0" err="1" smtClean="0"/>
              <a:t>Prinzip</a:t>
            </a:r>
            <a:r>
              <a:rPr lang="en-US" dirty="0" smtClean="0"/>
              <a:t>: </a:t>
            </a:r>
            <a:r>
              <a:rPr lang="en-US" dirty="0" err="1" smtClean="0"/>
              <a:t>Schwer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wissen</a:t>
            </a:r>
            <a:r>
              <a:rPr lang="en-US" dirty="0" smtClean="0"/>
              <a:t> </a:t>
            </a:r>
            <a:r>
              <a:rPr lang="en-US" dirty="0" err="1" smtClean="0"/>
              <a:t>wer</a:t>
            </a:r>
            <a:r>
              <a:rPr lang="en-US" dirty="0" smtClean="0"/>
              <a:t> und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betroffen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endParaRPr lang="en-US" dirty="0" smtClean="0"/>
          </a:p>
          <a:p>
            <a:r>
              <a:rPr lang="en-US" dirty="0" err="1" smtClean="0"/>
              <a:t>Konsequenzprinzip</a:t>
            </a:r>
            <a:r>
              <a:rPr lang="en-US" dirty="0"/>
              <a:t>: </a:t>
            </a:r>
            <a:r>
              <a:rPr lang="en-US" dirty="0" err="1" smtClean="0"/>
              <a:t>Umstände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ergeben</a:t>
            </a:r>
            <a:r>
              <a:rPr lang="en-US" dirty="0"/>
              <a:t>, </a:t>
            </a:r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</a:t>
            </a:r>
            <a:r>
              <a:rPr lang="en-US" dirty="0" err="1"/>
              <a:t>Konsequenzen</a:t>
            </a:r>
            <a:r>
              <a:rPr lang="en-US" dirty="0"/>
              <a:t> </a:t>
            </a:r>
            <a:r>
              <a:rPr lang="en-US" dirty="0" err="1"/>
              <a:t>entstehen</a:t>
            </a:r>
            <a:r>
              <a:rPr lang="en-US" dirty="0"/>
              <a:t>, die </a:t>
            </a:r>
            <a:r>
              <a:rPr lang="en-US" dirty="0" err="1"/>
              <a:t>vorher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feststellbar</a:t>
            </a:r>
            <a:r>
              <a:rPr lang="en-US" dirty="0"/>
              <a:t> </a:t>
            </a:r>
            <a:r>
              <a:rPr lang="en-US" dirty="0" err="1"/>
              <a:t>gewesen</a:t>
            </a:r>
            <a:r>
              <a:rPr lang="en-US" dirty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Handlungen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erst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Nachhinein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beurteilt</a:t>
            </a:r>
            <a:r>
              <a:rPr lang="en-US" dirty="0"/>
              <a:t> </a:t>
            </a:r>
            <a:r>
              <a:rPr lang="en-US" dirty="0" err="1" smtClean="0"/>
              <a:t>werden</a:t>
            </a:r>
            <a:endParaRPr lang="en-US" dirty="0" smtClean="0"/>
          </a:p>
          <a:p>
            <a:r>
              <a:rPr lang="en-US" dirty="0" err="1" smtClean="0"/>
              <a:t>Wichtigster</a:t>
            </a:r>
            <a:r>
              <a:rPr lang="en-US" dirty="0" smtClean="0"/>
              <a:t> </a:t>
            </a:r>
            <a:r>
              <a:rPr lang="en-US" dirty="0" err="1" smtClean="0"/>
              <a:t>Kritikpunkt</a:t>
            </a:r>
            <a:r>
              <a:rPr lang="en-US" dirty="0"/>
              <a:t>: </a:t>
            </a:r>
            <a:r>
              <a:rPr lang="en-US" dirty="0" err="1"/>
              <a:t>Utilitarismus</a:t>
            </a:r>
            <a:r>
              <a:rPr lang="en-US" dirty="0"/>
              <a:t> </a:t>
            </a:r>
            <a:r>
              <a:rPr lang="en-US" dirty="0" err="1" smtClean="0"/>
              <a:t>entspricht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/>
              <a:t>unserer</a:t>
            </a:r>
            <a:r>
              <a:rPr lang="en-US" dirty="0"/>
              <a:t> </a:t>
            </a:r>
            <a:r>
              <a:rPr lang="en-US" dirty="0" err="1"/>
              <a:t>Vorstellung</a:t>
            </a:r>
            <a:r>
              <a:rPr lang="en-US" dirty="0"/>
              <a:t> von </a:t>
            </a:r>
            <a:r>
              <a:rPr lang="en-US" dirty="0" err="1" smtClean="0"/>
              <a:t>Verteilungsgerechtigkeit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2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Kritik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/>
              <a:t>rationales </a:t>
            </a:r>
            <a:r>
              <a:rPr lang="en-US" dirty="0" err="1" smtClean="0"/>
              <a:t>Verfahren</a:t>
            </a:r>
            <a:endParaRPr lang="en-US"/>
          </a:p>
          <a:p>
            <a:r>
              <a:rPr lang="en-US" smtClean="0"/>
              <a:t>Kein</a:t>
            </a:r>
            <a:r>
              <a:rPr lang="en-US" dirty="0" smtClean="0"/>
              <a:t> </a:t>
            </a:r>
            <a:r>
              <a:rPr lang="en-US" dirty="0" smtClean="0"/>
              <a:t>G-</a:t>
            </a:r>
            <a:r>
              <a:rPr lang="en-US" dirty="0" err="1" smtClean="0"/>
              <a:t>tt</a:t>
            </a:r>
            <a:r>
              <a:rPr lang="en-US" dirty="0"/>
              <a:t>,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Gewissen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sonstige</a:t>
            </a:r>
            <a:r>
              <a:rPr lang="en-US" dirty="0"/>
              <a:t> </a:t>
            </a:r>
            <a:r>
              <a:rPr lang="en-US" dirty="0" err="1"/>
              <a:t>transzendentale</a:t>
            </a:r>
            <a:r>
              <a:rPr lang="en-US" dirty="0"/>
              <a:t> </a:t>
            </a:r>
            <a:r>
              <a:rPr lang="en-US" dirty="0" err="1"/>
              <a:t>Instanz</a:t>
            </a:r>
            <a:r>
              <a:rPr lang="en-US" dirty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/>
              <a:t>Garant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Moralität</a:t>
            </a:r>
            <a:r>
              <a:rPr lang="en-US" dirty="0"/>
              <a:t> </a:t>
            </a:r>
            <a:r>
              <a:rPr lang="en-US" dirty="0" err="1" smtClean="0"/>
              <a:t>gefordert</a:t>
            </a:r>
            <a:endParaRPr lang="en-US" dirty="0" smtClean="0"/>
          </a:p>
          <a:p>
            <a:r>
              <a:rPr lang="en-US" dirty="0" err="1" smtClean="0"/>
              <a:t>Moralische</a:t>
            </a:r>
            <a:r>
              <a:rPr lang="en-US" dirty="0" smtClean="0"/>
              <a:t> </a:t>
            </a:r>
            <a:r>
              <a:rPr lang="en-US" dirty="0" err="1" smtClean="0"/>
              <a:t>Entscheidungen</a:t>
            </a:r>
            <a:r>
              <a:rPr lang="en-US" dirty="0" smtClean="0"/>
              <a:t> </a:t>
            </a:r>
            <a:r>
              <a:rPr lang="en-US" dirty="0" err="1" smtClean="0"/>
              <a:t>beruhen</a:t>
            </a:r>
            <a:r>
              <a:rPr lang="en-US" dirty="0"/>
              <a:t> auf </a:t>
            </a:r>
            <a:r>
              <a:rPr lang="en-US" dirty="0" err="1" smtClean="0"/>
              <a:t>rationalen</a:t>
            </a:r>
            <a:r>
              <a:rPr lang="en-US" dirty="0" smtClean="0"/>
              <a:t> </a:t>
            </a:r>
            <a:r>
              <a:rPr lang="en-US" dirty="0" err="1"/>
              <a:t>Erwägungen</a:t>
            </a:r>
            <a:r>
              <a:rPr lang="en-US" dirty="0"/>
              <a:t>, die </a:t>
            </a:r>
            <a:r>
              <a:rPr lang="en-US" dirty="0" err="1"/>
              <a:t>jeder</a:t>
            </a:r>
            <a:r>
              <a:rPr lang="en-US" dirty="0"/>
              <a:t> Mensch </a:t>
            </a:r>
            <a:r>
              <a:rPr lang="en-US" dirty="0" err="1"/>
              <a:t>nachvollziehen</a:t>
            </a:r>
            <a:r>
              <a:rPr lang="en-US" dirty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entspricht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/>
              <a:t>Anspruch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modernen</a:t>
            </a:r>
            <a:r>
              <a:rPr lang="en-US" dirty="0"/>
              <a:t>, </a:t>
            </a:r>
            <a:r>
              <a:rPr lang="en-US" dirty="0" err="1"/>
              <a:t>aufgeklärten</a:t>
            </a:r>
            <a:r>
              <a:rPr lang="en-US" dirty="0"/>
              <a:t> </a:t>
            </a:r>
            <a:r>
              <a:rPr lang="en-US" dirty="0" err="1" smtClean="0"/>
              <a:t>Gesellschaft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utilitaristischen</a:t>
            </a:r>
            <a:r>
              <a:rPr lang="en-US" dirty="0"/>
              <a:t> </a:t>
            </a:r>
            <a:r>
              <a:rPr lang="en-US" dirty="0" err="1" smtClean="0"/>
              <a:t>Prinzipien</a:t>
            </a:r>
            <a:r>
              <a:rPr lang="en-US" dirty="0" smtClean="0"/>
              <a:t> </a:t>
            </a:r>
            <a:r>
              <a:rPr lang="en-US" dirty="0" err="1" smtClean="0"/>
              <a:t>entsprechen</a:t>
            </a:r>
            <a:r>
              <a:rPr lang="en-US" dirty="0" smtClean="0"/>
              <a:t> </a:t>
            </a:r>
            <a:r>
              <a:rPr lang="en-US" dirty="0" err="1"/>
              <a:t>unseren</a:t>
            </a:r>
            <a:r>
              <a:rPr lang="en-US" dirty="0"/>
              <a:t> </a:t>
            </a:r>
            <a:r>
              <a:rPr lang="en-US" dirty="0" err="1"/>
              <a:t>moralischen</a:t>
            </a:r>
            <a:r>
              <a:rPr lang="en-US" dirty="0"/>
              <a:t> </a:t>
            </a:r>
            <a:r>
              <a:rPr lang="en-US" dirty="0" err="1" smtClean="0"/>
              <a:t>Intuitionen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4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quiz</a:t>
            </a:r>
            <a:endParaRPr lang="de-DE" dirty="0"/>
          </a:p>
        </p:txBody>
      </p:sp>
      <p:pic>
        <p:nvPicPr>
          <p:cNvPr id="4" name="Inhaltsplatzhalter 3" descr="keep-calm-its-quiz-tim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32" r="-72532"/>
          <a:stretch>
            <a:fillRect/>
          </a:stretch>
        </p:blipFill>
        <p:spPr>
          <a:xfrm>
            <a:off x="4215882" y="2568388"/>
            <a:ext cx="5379344" cy="2560918"/>
          </a:xfrm>
        </p:spPr>
      </p:pic>
      <p:sp>
        <p:nvSpPr>
          <p:cNvPr id="3" name="Textfeld 2"/>
          <p:cNvSpPr txBox="1"/>
          <p:nvPr/>
        </p:nvSpPr>
        <p:spPr>
          <a:xfrm>
            <a:off x="821765" y="2405530"/>
            <a:ext cx="4392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Definiere Utilitarismus</a:t>
            </a:r>
          </a:p>
          <a:p>
            <a:pPr marL="342900" indent="-342900">
              <a:buAutoNum type="arabicPeriod"/>
            </a:pPr>
            <a:r>
              <a:rPr lang="de-DE" dirty="0" smtClean="0"/>
              <a:t>Wer hat den Utilitarismus erfunden?</a:t>
            </a:r>
          </a:p>
          <a:p>
            <a:pPr marL="342900" indent="-342900">
              <a:buAutoNum type="arabicPeriod"/>
            </a:pPr>
            <a:r>
              <a:rPr lang="de-DE" dirty="0" smtClean="0"/>
              <a:t>Welche vier Prinzipien gibt es?</a:t>
            </a:r>
          </a:p>
          <a:p>
            <a:pPr marL="342900" indent="-342900">
              <a:buAutoNum type="arabicPeriod"/>
            </a:pPr>
            <a:r>
              <a:rPr lang="de-DE" dirty="0" smtClean="0"/>
              <a:t>Was ist der </a:t>
            </a:r>
            <a:r>
              <a:rPr lang="en-US" dirty="0" err="1" smtClean="0"/>
              <a:t>Handlungs</a:t>
            </a:r>
            <a:r>
              <a:rPr lang="en-US" dirty="0"/>
              <a:t>- und </a:t>
            </a:r>
            <a:r>
              <a:rPr lang="en-US" dirty="0" err="1" smtClean="0"/>
              <a:t>Regelutilitarismus</a:t>
            </a:r>
            <a:r>
              <a:rPr lang="en-US" dirty="0" smtClean="0"/>
              <a:t>?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639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/>
              <a:t>DIskussion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WAS DENKT IHR ÜBER UTILITARIMUS?</a:t>
            </a:r>
            <a:endParaRPr lang="en-US" sz="3200" dirty="0"/>
          </a:p>
        </p:txBody>
      </p:sp>
      <p:pic>
        <p:nvPicPr>
          <p:cNvPr id="4" name="Bild 3" descr="disk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7" y="3136900"/>
            <a:ext cx="38100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8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http://www.philopedia.de/index.php/teilbereiche/ethische-theorien/</a:t>
            </a:r>
            <a:r>
              <a:rPr lang="en-US" dirty="0" smtClean="0">
                <a:hlinkClick r:id="rId2"/>
              </a:rPr>
              <a:t>utilitarismus</a:t>
            </a:r>
            <a:r>
              <a:rPr lang="en-US" dirty="0" smtClean="0"/>
              <a:t> </a:t>
            </a:r>
            <a:r>
              <a:rPr lang="en-US" dirty="0"/>
              <a:t>(14.11.14)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://www.utilitarianism.com/</a:t>
            </a:r>
            <a:r>
              <a:rPr lang="en-US" dirty="0" smtClean="0">
                <a:hlinkClick r:id="rId3"/>
              </a:rPr>
              <a:t>jsmill.htm</a:t>
            </a:r>
            <a:r>
              <a:rPr lang="en-US" dirty="0"/>
              <a:t> (14.11.14)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://www.philolex.de/</a:t>
            </a:r>
            <a:r>
              <a:rPr lang="en-US" dirty="0" smtClean="0">
                <a:hlinkClick r:id="rId4"/>
              </a:rPr>
              <a:t>bentham.htm</a:t>
            </a:r>
            <a:r>
              <a:rPr lang="en-US" dirty="0" smtClean="0"/>
              <a:t> (14.11.14</a:t>
            </a:r>
            <a:r>
              <a:rPr lang="en-US" dirty="0"/>
              <a:t>)</a:t>
            </a: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://de.wikipedia.org/wiki/</a:t>
            </a:r>
            <a:r>
              <a:rPr lang="en-US" dirty="0" smtClean="0">
                <a:hlinkClick r:id="rId5"/>
              </a:rPr>
              <a:t>John_Stuart_Mill</a:t>
            </a:r>
            <a:r>
              <a:rPr lang="en-US" dirty="0" smtClean="0"/>
              <a:t> </a:t>
            </a:r>
            <a:r>
              <a:rPr lang="en-US" dirty="0"/>
              <a:t>(14.11.14)</a:t>
            </a: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://de.wikipedia.org/wiki/John_Stuart_Mill#</a:t>
            </a:r>
            <a:r>
              <a:rPr lang="en-US" dirty="0" smtClean="0">
                <a:hlinkClick r:id="rId6"/>
              </a:rPr>
              <a:t>Zum_Utilitarismus</a:t>
            </a:r>
            <a:r>
              <a:rPr lang="en-US" dirty="0"/>
              <a:t> </a:t>
            </a:r>
            <a:r>
              <a:rPr lang="en-US" dirty="0" smtClean="0"/>
              <a:t>(14.11.14)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8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gliederung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Definiton</a:t>
            </a:r>
            <a:endParaRPr lang="en-US" dirty="0" smtClean="0"/>
          </a:p>
          <a:p>
            <a:r>
              <a:rPr lang="en-US" dirty="0" smtClean="0"/>
              <a:t>Bentham</a:t>
            </a:r>
          </a:p>
          <a:p>
            <a:r>
              <a:rPr lang="en-US" dirty="0" smtClean="0"/>
              <a:t>Mill</a:t>
            </a:r>
          </a:p>
          <a:p>
            <a:r>
              <a:rPr lang="en-US" dirty="0" err="1" smtClean="0"/>
              <a:t>Grundgedanken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Vier</a:t>
            </a:r>
            <a:r>
              <a:rPr lang="en-US" b="1" dirty="0" smtClean="0"/>
              <a:t> </a:t>
            </a:r>
            <a:r>
              <a:rPr lang="en-US" b="1" dirty="0" err="1"/>
              <a:t>utilitaristische</a:t>
            </a:r>
            <a:r>
              <a:rPr lang="en-US" b="1" dirty="0"/>
              <a:t> </a:t>
            </a:r>
            <a:r>
              <a:rPr lang="en-US" b="1" dirty="0" err="1" smtClean="0"/>
              <a:t>Prinzipien</a:t>
            </a:r>
            <a:r>
              <a:rPr lang="en-US" b="1" dirty="0" smtClean="0"/>
              <a:t>)</a:t>
            </a:r>
          </a:p>
          <a:p>
            <a:r>
              <a:rPr lang="en-US" dirty="0" err="1" smtClean="0"/>
              <a:t>Handlungs</a:t>
            </a:r>
            <a:r>
              <a:rPr lang="en-US" dirty="0" smtClean="0"/>
              <a:t>- und </a:t>
            </a:r>
            <a:r>
              <a:rPr lang="en-US" dirty="0" err="1" smtClean="0"/>
              <a:t>Regelutilitarismus</a:t>
            </a:r>
            <a:endParaRPr lang="en-US" dirty="0" smtClean="0"/>
          </a:p>
          <a:p>
            <a:r>
              <a:rPr lang="en-US" dirty="0" err="1" smtClean="0"/>
              <a:t>Kritik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1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Utilitarismus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normative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moralischen</a:t>
            </a:r>
            <a:r>
              <a:rPr lang="en-US" dirty="0"/>
              <a:t> </a:t>
            </a:r>
            <a:r>
              <a:rPr lang="en-US" dirty="0" err="1"/>
              <a:t>Bewertung</a:t>
            </a:r>
            <a:r>
              <a:rPr lang="en-US" dirty="0"/>
              <a:t> von </a:t>
            </a:r>
            <a:r>
              <a:rPr lang="en-US" dirty="0" err="1" smtClean="0"/>
              <a:t>Handlungen</a:t>
            </a:r>
            <a:endParaRPr lang="en-US" dirty="0" smtClean="0"/>
          </a:p>
          <a:p>
            <a:r>
              <a:rPr lang="en-US" dirty="0" err="1" smtClean="0"/>
              <a:t>Grundprinzip</a:t>
            </a:r>
            <a:r>
              <a:rPr lang="en-US" dirty="0"/>
              <a:t>: „Handle so,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Folgen</a:t>
            </a:r>
            <a:r>
              <a:rPr lang="en-US" dirty="0"/>
              <a:t> </a:t>
            </a:r>
            <a:r>
              <a:rPr lang="en-US" dirty="0" err="1"/>
              <a:t>deiner</a:t>
            </a:r>
            <a:r>
              <a:rPr lang="en-US" dirty="0"/>
              <a:t> </a:t>
            </a:r>
            <a:r>
              <a:rPr lang="en-US" dirty="0" err="1"/>
              <a:t>Handlung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Handlungsregeln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das </a:t>
            </a:r>
            <a:r>
              <a:rPr lang="en-US" dirty="0" err="1"/>
              <a:t>Wohlergehen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Betroffenen</a:t>
            </a:r>
            <a:r>
              <a:rPr lang="en-US" dirty="0"/>
              <a:t> optimal </a:t>
            </a:r>
            <a:r>
              <a:rPr lang="en-US" dirty="0" err="1"/>
              <a:t>sind</a:t>
            </a:r>
            <a:r>
              <a:rPr lang="en-US" dirty="0"/>
              <a:t>.</a:t>
            </a:r>
            <a:r>
              <a:rPr lang="en-US" dirty="0" smtClean="0"/>
              <a:t>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5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1748–</a:t>
            </a:r>
            <a:r>
              <a:rPr lang="en-US" dirty="0" smtClean="0"/>
              <a:t>1832</a:t>
            </a:r>
          </a:p>
          <a:p>
            <a:r>
              <a:rPr lang="en-US" dirty="0" err="1" smtClean="0"/>
              <a:t>Bedeutender</a:t>
            </a:r>
            <a:r>
              <a:rPr lang="en-US" dirty="0" smtClean="0"/>
              <a:t> </a:t>
            </a:r>
            <a:r>
              <a:rPr lang="en-US" dirty="0"/>
              <a:t>englischer Philosoph, </a:t>
            </a:r>
            <a:r>
              <a:rPr lang="en-US" dirty="0" err="1" smtClean="0"/>
              <a:t>Aufklärer</a:t>
            </a:r>
            <a:r>
              <a:rPr lang="en-US" dirty="0" smtClean="0"/>
              <a:t>, </a:t>
            </a:r>
            <a:r>
              <a:rPr lang="en-US" dirty="0"/>
              <a:t>Jurist und </a:t>
            </a:r>
            <a:r>
              <a:rPr lang="en-US" dirty="0" err="1" smtClean="0"/>
              <a:t>Sozialreformer</a:t>
            </a:r>
            <a:endParaRPr lang="en-US" dirty="0" smtClean="0"/>
          </a:p>
          <a:p>
            <a:r>
              <a:rPr lang="en-US" dirty="0" err="1" smtClean="0"/>
              <a:t>Begründer</a:t>
            </a:r>
            <a:r>
              <a:rPr lang="en-US" dirty="0" smtClean="0"/>
              <a:t> des </a:t>
            </a:r>
            <a:r>
              <a:rPr lang="en-US" dirty="0" err="1" smtClean="0"/>
              <a:t>Utilitarismus</a:t>
            </a:r>
            <a:endParaRPr lang="en-US" dirty="0" smtClean="0"/>
          </a:p>
          <a:p>
            <a:r>
              <a:rPr lang="en-US" dirty="0"/>
              <a:t>Seine Vorstellungen von </a:t>
            </a:r>
            <a:r>
              <a:rPr lang="en-US" dirty="0" err="1"/>
              <a:t>Sozialreformen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verbunden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Eintreten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Liberalismus, Demokratie und </a:t>
            </a:r>
            <a:r>
              <a:rPr lang="en-US" dirty="0" err="1" smtClean="0"/>
              <a:t>Rechtsstaat</a:t>
            </a:r>
            <a:endParaRPr lang="en-US" dirty="0" smtClean="0"/>
          </a:p>
          <a:p>
            <a:r>
              <a:rPr lang="en-US" dirty="0"/>
              <a:t>“Der </a:t>
            </a:r>
            <a:r>
              <a:rPr lang="en-US" dirty="0" err="1" smtClean="0"/>
              <a:t>Ei</a:t>
            </a:r>
            <a:r>
              <a:rPr lang="en-US" dirty="0" err="1" smtClean="0"/>
              <a:t>nzelne</a:t>
            </a:r>
            <a:r>
              <a:rPr lang="en-US" dirty="0"/>
              <a:t>, der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seinem</a:t>
            </a:r>
            <a:r>
              <a:rPr lang="en-US" dirty="0"/>
              <a:t>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Glück</a:t>
            </a:r>
            <a:r>
              <a:rPr lang="en-US" dirty="0"/>
              <a:t> </a:t>
            </a:r>
            <a:r>
              <a:rPr lang="en-US" dirty="0" err="1"/>
              <a:t>strebe</a:t>
            </a:r>
            <a:r>
              <a:rPr lang="en-US" dirty="0"/>
              <a:t>, </a:t>
            </a:r>
            <a:r>
              <a:rPr lang="en-US" dirty="0" err="1"/>
              <a:t>müsse</a:t>
            </a:r>
            <a:r>
              <a:rPr lang="en-US" dirty="0"/>
              <a:t> </a:t>
            </a:r>
            <a:r>
              <a:rPr lang="en-US" dirty="0" err="1"/>
              <a:t>begreifen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sein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am </a:t>
            </a:r>
            <a:r>
              <a:rPr lang="en-US" dirty="0" err="1"/>
              <a:t>besten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erreichen</a:t>
            </a:r>
            <a:r>
              <a:rPr lang="en-US" dirty="0"/>
              <a:t> </a:t>
            </a:r>
            <a:r>
              <a:rPr lang="en-US" dirty="0" err="1"/>
              <a:t>könne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sein</a:t>
            </a:r>
            <a:r>
              <a:rPr lang="en-US" dirty="0"/>
              <a:t> </a:t>
            </a:r>
            <a:r>
              <a:rPr lang="en-US" dirty="0" err="1"/>
              <a:t>eigenes</a:t>
            </a:r>
            <a:r>
              <a:rPr lang="en-US" dirty="0"/>
              <a:t> </a:t>
            </a:r>
            <a:r>
              <a:rPr lang="en-US" dirty="0" err="1"/>
              <a:t>Streben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allgemeinen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 </a:t>
            </a:r>
            <a:r>
              <a:rPr lang="en-US" dirty="0" err="1"/>
              <a:t>anpasse</a:t>
            </a:r>
            <a:r>
              <a:rPr lang="en-US" dirty="0"/>
              <a:t>”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23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54" y="726608"/>
            <a:ext cx="7924800" cy="1143000"/>
          </a:xfrm>
        </p:spPr>
        <p:txBody>
          <a:bodyPr/>
          <a:lstStyle/>
          <a:p>
            <a:r>
              <a:rPr lang="en-US" dirty="0" smtClean="0"/>
              <a:t>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1806-1873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Sittlichkeit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gegeben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Handlungen</a:t>
            </a:r>
            <a:r>
              <a:rPr lang="en-US" dirty="0" smtClean="0"/>
              <a:t> die </a:t>
            </a:r>
            <a:r>
              <a:rPr lang="en-US" dirty="0" err="1" smtClean="0"/>
              <a:t>Tendenz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, </a:t>
            </a:r>
            <a:r>
              <a:rPr lang="en-US" dirty="0" err="1" smtClean="0"/>
              <a:t>Glück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befördern</a:t>
            </a:r>
            <a:r>
              <a:rPr lang="en-US" dirty="0" smtClean="0"/>
              <a:t>, </a:t>
            </a:r>
            <a:r>
              <a:rPr lang="en-US" dirty="0" err="1" smtClean="0"/>
              <a:t>während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moralisch</a:t>
            </a:r>
            <a:r>
              <a:rPr lang="en-US" dirty="0" smtClean="0"/>
              <a:t> </a:t>
            </a:r>
            <a:r>
              <a:rPr lang="en-US" dirty="0" err="1" smtClean="0"/>
              <a:t>falsch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Leiden </a:t>
            </a:r>
            <a:r>
              <a:rPr lang="en-US" dirty="0" err="1" smtClean="0"/>
              <a:t>führen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94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9807"/>
            <a:ext cx="7924800" cy="663407"/>
          </a:xfrm>
        </p:spPr>
        <p:txBody>
          <a:bodyPr>
            <a:noAutofit/>
          </a:bodyPr>
          <a:lstStyle/>
          <a:p>
            <a:r>
              <a:rPr lang="en-US" sz="3000" dirty="0" err="1"/>
              <a:t>Grundgedanken</a:t>
            </a:r>
            <a:r>
              <a:rPr lang="en-US" sz="3000" dirty="0"/>
              <a:t> (</a:t>
            </a:r>
            <a:r>
              <a:rPr lang="en-US" sz="3000" dirty="0" err="1"/>
              <a:t>Vier</a:t>
            </a:r>
            <a:r>
              <a:rPr lang="en-US" sz="3000" dirty="0"/>
              <a:t> </a:t>
            </a:r>
            <a:r>
              <a:rPr lang="en-US" sz="3000" dirty="0" err="1"/>
              <a:t>utilitaristische</a:t>
            </a:r>
            <a:r>
              <a:rPr lang="en-US" sz="3000" dirty="0"/>
              <a:t> </a:t>
            </a:r>
            <a:r>
              <a:rPr lang="en-US" sz="3000" dirty="0" err="1"/>
              <a:t>Prinzipien</a:t>
            </a:r>
            <a:r>
              <a:rPr lang="en-US" sz="3000" dirty="0"/>
              <a:t>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/>
              <a:t>Das </a:t>
            </a:r>
            <a:r>
              <a:rPr lang="en-US" dirty="0" err="1" smtClean="0"/>
              <a:t>Konsequenzprinzip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/>
              <a:t>Das </a:t>
            </a:r>
            <a:r>
              <a:rPr lang="en-US" dirty="0" err="1" smtClean="0"/>
              <a:t>Nutzenprinzip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/>
              <a:t>Das </a:t>
            </a:r>
            <a:r>
              <a:rPr lang="en-US" dirty="0" err="1"/>
              <a:t>hedonistische</a:t>
            </a:r>
            <a:r>
              <a:rPr lang="en-US" dirty="0"/>
              <a:t> </a:t>
            </a:r>
            <a:r>
              <a:rPr lang="en-US" dirty="0" err="1" smtClean="0"/>
              <a:t>Prinzip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/>
              <a:t>Das </a:t>
            </a:r>
            <a:r>
              <a:rPr lang="en-US" dirty="0" err="1"/>
              <a:t>universalistische</a:t>
            </a:r>
            <a:r>
              <a:rPr lang="en-US" dirty="0"/>
              <a:t> </a:t>
            </a:r>
            <a:r>
              <a:rPr lang="en-US" dirty="0" err="1" smtClean="0"/>
              <a:t>Prinzip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7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</a:t>
            </a:r>
            <a:r>
              <a:rPr lang="de-DE" dirty="0" err="1" smtClean="0"/>
              <a:t>konsquenzprinzip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Utilitaristische</a:t>
            </a:r>
            <a:r>
              <a:rPr lang="en-US" dirty="0" smtClean="0"/>
              <a:t> </a:t>
            </a:r>
            <a:r>
              <a:rPr lang="en-US" dirty="0" err="1"/>
              <a:t>Ansätze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konsequentialistische</a:t>
            </a:r>
            <a:r>
              <a:rPr lang="en-US" dirty="0"/>
              <a:t> </a:t>
            </a:r>
            <a:r>
              <a:rPr lang="en-US" dirty="0" err="1"/>
              <a:t>Theorien</a:t>
            </a:r>
            <a:endParaRPr lang="en-US" b="1" dirty="0"/>
          </a:p>
          <a:p>
            <a:r>
              <a:rPr lang="en-US" dirty="0" smtClean="0">
                <a:sym typeface="Wingdings"/>
              </a:rPr>
              <a:t> Sind die </a:t>
            </a:r>
            <a:r>
              <a:rPr lang="en-US" dirty="0" err="1" smtClean="0">
                <a:sym typeface="Wingdings"/>
              </a:rPr>
              <a:t>Folgen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einer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Handlung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überwiegend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positiv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wird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auch</a:t>
            </a:r>
            <a:r>
              <a:rPr lang="en-US" dirty="0" smtClean="0">
                <a:sym typeface="Wingdings"/>
              </a:rPr>
              <a:t> die </a:t>
            </a:r>
            <a:r>
              <a:rPr lang="en-US" dirty="0" err="1" smtClean="0">
                <a:sym typeface="Wingdings"/>
              </a:rPr>
              <a:t>Handlung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positiv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bewertet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ist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jedoch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klar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erkennbar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dass</a:t>
            </a:r>
            <a:r>
              <a:rPr lang="en-US" dirty="0" smtClean="0">
                <a:sym typeface="Wingdings"/>
              </a:rPr>
              <a:t> die </a:t>
            </a:r>
            <a:r>
              <a:rPr lang="en-US" dirty="0" err="1" smtClean="0">
                <a:sym typeface="Wingdings"/>
              </a:rPr>
              <a:t>Folgen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überwiegend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negativ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sind</a:t>
            </a:r>
            <a:r>
              <a:rPr lang="en-US" dirty="0" smtClean="0">
                <a:sym typeface="Wingdings"/>
              </a:rPr>
              <a:t>,  </a:t>
            </a:r>
            <a:r>
              <a:rPr lang="en-US" dirty="0" err="1" smtClean="0">
                <a:sym typeface="Wingdings"/>
              </a:rPr>
              <a:t>ist</a:t>
            </a:r>
            <a:r>
              <a:rPr lang="en-US" dirty="0" smtClean="0">
                <a:sym typeface="Wingdings"/>
              </a:rPr>
              <a:t> die </a:t>
            </a:r>
            <a:r>
              <a:rPr lang="en-US" dirty="0" err="1" smtClean="0">
                <a:sym typeface="Wingdings"/>
              </a:rPr>
              <a:t>Handlung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zu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unterlassen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oder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eine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Handlungsalternative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zu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finden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0197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 err="1" smtClean="0"/>
              <a:t>nutzenprinzip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Handlung</a:t>
            </a:r>
            <a:r>
              <a:rPr lang="en-US" dirty="0" smtClean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Nutzen</a:t>
            </a:r>
            <a:r>
              <a:rPr lang="en-US" dirty="0"/>
              <a:t> </a:t>
            </a:r>
            <a:r>
              <a:rPr lang="en-US" dirty="0" err="1" smtClean="0"/>
              <a:t>vorgeschlagen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</a:t>
            </a:r>
            <a:r>
              <a:rPr lang="de-DE" dirty="0" smtClean="0">
                <a:sym typeface="Wingdings"/>
              </a:rPr>
              <a:t>Die Folgen einer Handlung sind also dann positiv, wenn sie einen  möglichst hohen Nutzen für alle Beteiligten bringen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das Hedonistische </a:t>
            </a:r>
            <a:r>
              <a:rPr lang="de-DE" dirty="0" err="1" smtClean="0"/>
              <a:t>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Nutzen</a:t>
            </a:r>
            <a:r>
              <a:rPr lang="en-US" dirty="0" smtClean="0"/>
              <a:t> </a:t>
            </a:r>
            <a:r>
              <a:rPr lang="en-US" dirty="0" err="1" smtClean="0"/>
              <a:t>darf</a:t>
            </a:r>
            <a:r>
              <a:rPr lang="en-US" dirty="0" smtClean="0"/>
              <a:t> </a:t>
            </a:r>
            <a:r>
              <a:rPr lang="en-US" dirty="0" err="1" smtClean="0"/>
              <a:t>jedoch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auf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beliebiges</a:t>
            </a:r>
            <a:r>
              <a:rPr lang="en-US" dirty="0" smtClean="0"/>
              <a:t> </a:t>
            </a:r>
            <a:r>
              <a:rPr lang="en-US" dirty="0" err="1" smtClean="0"/>
              <a:t>Ziel</a:t>
            </a:r>
            <a:r>
              <a:rPr lang="en-US" dirty="0" smtClean="0"/>
              <a:t> </a:t>
            </a:r>
            <a:r>
              <a:rPr lang="en-US" dirty="0" err="1" smtClean="0"/>
              <a:t>ausgerichtet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endParaRPr lang="en-US" dirty="0" smtClean="0"/>
          </a:p>
          <a:p>
            <a:r>
              <a:rPr lang="en-US" dirty="0" err="1" smtClean="0"/>
              <a:t>Vielmehr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Handlung</a:t>
            </a:r>
            <a:r>
              <a:rPr lang="en-US" dirty="0" smtClean="0"/>
              <a:t>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nützlich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Förderung</a:t>
            </a:r>
            <a:r>
              <a:rPr lang="en-US" dirty="0" smtClean="0"/>
              <a:t> des </a:t>
            </a:r>
            <a:r>
              <a:rPr lang="en-US" dirty="0" err="1" smtClean="0"/>
              <a:t>Guten</a:t>
            </a:r>
            <a:r>
              <a:rPr lang="en-US" dirty="0" smtClean="0"/>
              <a:t> </a:t>
            </a:r>
            <a:r>
              <a:rPr lang="en-US" dirty="0" err="1" smtClean="0"/>
              <a:t>beiträgt</a:t>
            </a:r>
            <a:endParaRPr lang="en-US" dirty="0"/>
          </a:p>
          <a:p>
            <a:r>
              <a:rPr lang="en-US" dirty="0" smtClean="0"/>
              <a:t> Mensch </a:t>
            </a:r>
            <a:r>
              <a:rPr lang="en-US" dirty="0" err="1"/>
              <a:t>wird</a:t>
            </a:r>
            <a:r>
              <a:rPr lang="en-US" dirty="0"/>
              <a:t> von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Zuständen</a:t>
            </a:r>
            <a:r>
              <a:rPr lang="en-US" dirty="0"/>
              <a:t> </a:t>
            </a:r>
            <a:r>
              <a:rPr lang="en-US" dirty="0" err="1"/>
              <a:t>bestimmt</a:t>
            </a:r>
            <a:r>
              <a:rPr lang="en-US" dirty="0"/>
              <a:t>: </a:t>
            </a:r>
            <a:r>
              <a:rPr lang="en-US" u="sng" dirty="0" err="1"/>
              <a:t>Freude</a:t>
            </a:r>
            <a:r>
              <a:rPr lang="en-US" u="sng" dirty="0"/>
              <a:t> &amp; </a:t>
            </a:r>
            <a:r>
              <a:rPr lang="en-US" u="sng" dirty="0" err="1"/>
              <a:t>Leid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4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0</TotalTime>
  <Words>611</Words>
  <Application>Microsoft Macintosh PowerPoint</Application>
  <PresentationFormat>Bildschirmpräsentation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Couture</vt:lpstr>
      <vt:lpstr>Utilitarismus</vt:lpstr>
      <vt:lpstr>gliederung</vt:lpstr>
      <vt:lpstr>Definition</vt:lpstr>
      <vt:lpstr>Bentham</vt:lpstr>
      <vt:lpstr>Mill</vt:lpstr>
      <vt:lpstr>Grundgedanken (Vier utilitaristische Prinzipien) </vt:lpstr>
      <vt:lpstr>DAS konsquenzprinzip</vt:lpstr>
      <vt:lpstr>das nutzenprinzip</vt:lpstr>
      <vt:lpstr>das Hedonistische prinzip</vt:lpstr>
      <vt:lpstr>Das universalistische prinzip</vt:lpstr>
      <vt:lpstr>Vier prinzipien zusammen</vt:lpstr>
      <vt:lpstr>Handlungsutilitarismus </vt:lpstr>
      <vt:lpstr>Regelutilitarismus</vt:lpstr>
      <vt:lpstr>Negative Kritik</vt:lpstr>
      <vt:lpstr>positive Kritik</vt:lpstr>
      <vt:lpstr>quiz</vt:lpstr>
      <vt:lpstr>DIskussion</vt:lpstr>
      <vt:lpstr>Quellen: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Utilitarismus</dc:title>
  <dc:creator>Microsoft Office User</dc:creator>
  <cp:lastModifiedBy>Joelle Schreibmann</cp:lastModifiedBy>
  <cp:revision>18</cp:revision>
  <dcterms:created xsi:type="dcterms:W3CDTF">2014-10-22T12:42:42Z</dcterms:created>
  <dcterms:modified xsi:type="dcterms:W3CDTF">2014-11-18T19:13:11Z</dcterms:modified>
</cp:coreProperties>
</file>