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68" r:id="rId3"/>
    <p:sldId id="257" r:id="rId4"/>
    <p:sldId id="271" r:id="rId5"/>
    <p:sldId id="272" r:id="rId6"/>
    <p:sldId id="273" r:id="rId7"/>
    <p:sldId id="274" r:id="rId8"/>
    <p:sldId id="258" r:id="rId9"/>
    <p:sldId id="265" r:id="rId10"/>
    <p:sldId id="278" r:id="rId11"/>
    <p:sldId id="279" r:id="rId12"/>
    <p:sldId id="280" r:id="rId13"/>
    <p:sldId id="276" r:id="rId14"/>
    <p:sldId id="260" r:id="rId15"/>
    <p:sldId id="266" r:id="rId16"/>
    <p:sldId id="277" r:id="rId17"/>
    <p:sldId id="275" r:id="rId18"/>
    <p:sldId id="264" r:id="rId19"/>
    <p:sldId id="267" r:id="rId20"/>
    <p:sldId id="269" r:id="rId21"/>
    <p:sldId id="270" r:id="rId22"/>
    <p:sldId id="26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0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E18F74-956D-1642-8E26-89BEF14E9B9E}" type="datetimeFigureOut">
              <a:rPr lang="de-DE" smtClean="0"/>
              <a:t>19.11.14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D475F2-8292-8744-BD3B-3A67275BF524}" type="slidenum">
              <a:rPr lang="de-DE" smtClean="0"/>
              <a:t>‹Nr.›</a:t>
            </a:fld>
            <a:endParaRPr lang="de-DE"/>
          </a:p>
        </p:txBody>
      </p:sp>
    </p:spTree>
    <p:extLst>
      <p:ext uri="{BB962C8B-B14F-4D97-AF65-F5344CB8AC3E}">
        <p14:creationId xmlns:p14="http://schemas.microsoft.com/office/powerpoint/2010/main" val="41240715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CD475F2-8292-8744-BD3B-3A67275BF524}" type="slidenum">
              <a:rPr lang="de-DE" smtClean="0"/>
              <a:t>6</a:t>
            </a:fld>
            <a:endParaRPr lang="de-DE"/>
          </a:p>
        </p:txBody>
      </p:sp>
    </p:spTree>
    <p:extLst>
      <p:ext uri="{BB962C8B-B14F-4D97-AF65-F5344CB8AC3E}">
        <p14:creationId xmlns:p14="http://schemas.microsoft.com/office/powerpoint/2010/main" val="506144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de-DE"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‹Nr.›</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de-DE"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de-DE"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18.11.14</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de-DE"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18.11.14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de-D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de-DE"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‹Nr.›</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de-D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de-DE"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‹Nr.›</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de-D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de-DE"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18.11.14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de-DE"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18.11.14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de-DE"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18.11.14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de-DE"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18.11.14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‹Nr.›</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18.11.14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de-DE"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18.11.14</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‹Nr.›</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de-DE"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18.11.14</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‹Nr.›</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22.xml.rels><?xml version="1.0" encoding="UTF-8" standalone="yes"?>
<Relationships xmlns="http://schemas.openxmlformats.org/package/2006/relationships"><Relationship Id="rId3" Type="http://schemas.openxmlformats.org/officeDocument/2006/relationships/hyperlink" Target="http://www.philosophie.uni-mainz.de/Dateien/Kontraktualismus.pdf" TargetMode="External"/><Relationship Id="rId4" Type="http://schemas.openxmlformats.org/officeDocument/2006/relationships/hyperlink" Target="http://de.wikipedia.org/wiki/Vertragstheorie" TargetMode="External"/><Relationship Id="rId5" Type="http://schemas.openxmlformats.org/officeDocument/2006/relationships/hyperlink" Target="http://de.wikipedia.org/wiki/Thomas_Hobbes%23Ethik" TargetMode="External"/><Relationship Id="rId6" Type="http://schemas.openxmlformats.org/officeDocument/2006/relationships/hyperlink" Target="http://de.wikipedia.org/wiki/Jean-Jacques_Rousseau" TargetMode="External"/><Relationship Id="rId7" Type="http://schemas.openxmlformats.org/officeDocument/2006/relationships/hyperlink" Target="http://de.wikipedia.org/wiki/David_Hume" TargetMode="External"/><Relationship Id="rId1" Type="http://schemas.openxmlformats.org/officeDocument/2006/relationships/slideLayout" Target="../slideLayouts/slideLayout2.xml"/><Relationship Id="rId2" Type="http://schemas.openxmlformats.org/officeDocument/2006/relationships/hyperlink" Target="http://www.ethik.uzh.ch/afe/ma/antonleist/Leist_Kontraktualismu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smtClean="0"/>
              <a:t>Kontraktualismus</a:t>
            </a:r>
            <a:br>
              <a:rPr lang="de-DE" dirty="0" smtClean="0"/>
            </a:br>
            <a:r>
              <a:rPr lang="de-DE" dirty="0" smtClean="0"/>
              <a:t>(</a:t>
            </a:r>
            <a:r>
              <a:rPr lang="de-DE" dirty="0" smtClean="0"/>
              <a:t>Vertragstheorie)</a:t>
            </a:r>
            <a:endParaRPr lang="de-DE" dirty="0"/>
          </a:p>
        </p:txBody>
      </p:sp>
      <p:sp>
        <p:nvSpPr>
          <p:cNvPr id="3" name="Subtitle 2"/>
          <p:cNvSpPr>
            <a:spLocks noGrp="1"/>
          </p:cNvSpPr>
          <p:nvPr>
            <p:ph type="subTitle" idx="1"/>
          </p:nvPr>
        </p:nvSpPr>
        <p:spPr/>
        <p:txBody>
          <a:bodyPr/>
          <a:lstStyle/>
          <a:p>
            <a:r>
              <a:rPr lang="en-US" dirty="0" smtClean="0"/>
              <a:t>Olivia </a:t>
            </a:r>
            <a:r>
              <a:rPr lang="en-US" dirty="0" err="1" smtClean="0"/>
              <a:t>Engelhardt</a:t>
            </a:r>
            <a:endParaRPr lang="en-US" dirty="0"/>
          </a:p>
        </p:txBody>
      </p:sp>
    </p:spTree>
    <p:extLst>
      <p:ext uri="{BB962C8B-B14F-4D97-AF65-F5344CB8AC3E}">
        <p14:creationId xmlns:p14="http://schemas.microsoft.com/office/powerpoint/2010/main" val="6546932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Menschen</a:t>
            </a:r>
            <a:endParaRPr lang="de-DE" dirty="0"/>
          </a:p>
        </p:txBody>
      </p:sp>
      <p:sp>
        <p:nvSpPr>
          <p:cNvPr id="3" name="Inhaltsplatzhalter 2"/>
          <p:cNvSpPr>
            <a:spLocks noGrp="1"/>
          </p:cNvSpPr>
          <p:nvPr>
            <p:ph idx="1"/>
          </p:nvPr>
        </p:nvSpPr>
        <p:spPr/>
        <p:txBody>
          <a:bodyPr>
            <a:normAutofit/>
          </a:bodyPr>
          <a:lstStyle/>
          <a:p>
            <a:r>
              <a:rPr lang="de-DE" dirty="0" smtClean="0"/>
              <a:t>Einerseits: jeder hat das Recht auf alles und jeder will in Sicherheit und Frieden leben und ihr Eigentum und Leben ohne gestört zu werden ausleben</a:t>
            </a:r>
          </a:p>
          <a:p>
            <a:r>
              <a:rPr lang="de-DE" dirty="0" smtClean="0"/>
              <a:t>Andererseits: von Konkurrenzdenken, Habgier und Ruhmsucht bestimmt</a:t>
            </a:r>
          </a:p>
          <a:p>
            <a:r>
              <a:rPr lang="de-DE" dirty="0" smtClean="0"/>
              <a:t>-&gt; jeder hat Sorgen um sein Eigentum, seine Sicherheit und sein Leben -&gt; ein Krieg aller gegen alle</a:t>
            </a:r>
          </a:p>
          <a:p>
            <a:r>
              <a:rPr lang="de-DE" dirty="0" smtClean="0"/>
              <a:t>Kein Fortschritt in Wirtschaft etc., da Menschen zu sehr damit beschäftigt sind sich zu verteidigen</a:t>
            </a:r>
          </a:p>
        </p:txBody>
      </p:sp>
    </p:spTree>
    <p:extLst>
      <p:ext uri="{BB962C8B-B14F-4D97-AF65-F5344CB8AC3E}">
        <p14:creationId xmlns:p14="http://schemas.microsoft.com/office/powerpoint/2010/main" val="1867973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smtClean="0"/>
              <a:t>„Da findet sich kein Fleiß, weil kein Vorteil davon zu erwarten ist, es gibt keinen Ackerbau, keine Schifffahrt, keine bequemen Wohnungen, keine Werkzeuge höherer Art, [...] keine Künste, keine gesellschaftlichen Verbindungen, stattdessen ein tausendfaches Elend, Furcht, gemordet zu werden, stündliche Gefahr, ein einsames, kümmerliches, rohes und kurzes Leben.“</a:t>
            </a:r>
            <a:endParaRPr lang="de-DE" dirty="0"/>
          </a:p>
        </p:txBody>
      </p:sp>
    </p:spTree>
    <p:extLst>
      <p:ext uri="{BB962C8B-B14F-4D97-AF65-F5344CB8AC3E}">
        <p14:creationId xmlns:p14="http://schemas.microsoft.com/office/powerpoint/2010/main" val="495033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smtClean="0"/>
              <a:t>Lösung -&gt; Möglichkeit das „Recht auf alles“ abzulegen, sodass der Mensch in Sicherheit und Fortschritt leben kann</a:t>
            </a:r>
          </a:p>
          <a:p>
            <a:r>
              <a:rPr lang="de-DE" dirty="0" smtClean="0"/>
              <a:t>Durch Vertrag wird Sicherheit garantiert, trotz der Habgier etc.</a:t>
            </a:r>
          </a:p>
          <a:p>
            <a:r>
              <a:rPr lang="de-DE" dirty="0" smtClean="0"/>
              <a:t>Vertrag schließt jeder mit jedem, aber aus egoistischen Motiven; nicht aus Mitgefühl etc. </a:t>
            </a:r>
          </a:p>
          <a:p>
            <a:r>
              <a:rPr lang="de-DE" dirty="0" smtClean="0"/>
              <a:t>Kooperatives Verhalten nur bei Gegenseitigkeit</a:t>
            </a:r>
          </a:p>
          <a:p>
            <a:endParaRPr lang="de-DE" dirty="0" smtClean="0"/>
          </a:p>
          <a:p>
            <a:endParaRPr lang="de-DE" dirty="0"/>
          </a:p>
        </p:txBody>
      </p:sp>
    </p:spTree>
    <p:extLst>
      <p:ext uri="{BB962C8B-B14F-4D97-AF65-F5344CB8AC3E}">
        <p14:creationId xmlns:p14="http://schemas.microsoft.com/office/powerpoint/2010/main" val="1849483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zitat</a:t>
            </a:r>
            <a:endParaRPr lang="de-DE" dirty="0"/>
          </a:p>
        </p:txBody>
      </p:sp>
      <p:sp>
        <p:nvSpPr>
          <p:cNvPr id="3" name="Inhaltsplatzhalter 2"/>
          <p:cNvSpPr>
            <a:spLocks noGrp="1"/>
          </p:cNvSpPr>
          <p:nvPr>
            <p:ph idx="1"/>
          </p:nvPr>
        </p:nvSpPr>
        <p:spPr/>
        <p:txBody>
          <a:bodyPr/>
          <a:lstStyle/>
          <a:p>
            <a:endParaRPr lang="de-DE"/>
          </a:p>
        </p:txBody>
      </p:sp>
      <p:pic>
        <p:nvPicPr>
          <p:cNvPr id="4" name="Bild 3" descr="zitat-gerechtigkeit-besteht-darin-von-keinem-menschen-etwas-zu-nehmen-was-ihm-gehort-thomas-hobbes-11023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463" y="2200338"/>
            <a:ext cx="7558616" cy="3556996"/>
          </a:xfrm>
          <a:prstGeom prst="rect">
            <a:avLst/>
          </a:prstGeom>
        </p:spPr>
      </p:pic>
    </p:spTree>
    <p:extLst>
      <p:ext uri="{BB962C8B-B14F-4D97-AF65-F5344CB8AC3E}">
        <p14:creationId xmlns:p14="http://schemas.microsoft.com/office/powerpoint/2010/main" val="27380251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729"/>
            <a:ext cx="7583488" cy="1283167"/>
          </a:xfrm>
        </p:spPr>
        <p:txBody>
          <a:bodyPr/>
          <a:lstStyle/>
          <a:p>
            <a:r>
              <a:rPr lang="en-US" dirty="0" smtClean="0"/>
              <a:t>Jean</a:t>
            </a:r>
            <a:r>
              <a:rPr lang="en-US" dirty="0" smtClean="0"/>
              <a:t>-Jacques </a:t>
            </a:r>
            <a:r>
              <a:rPr lang="en-US" dirty="0" smtClean="0"/>
              <a:t>Rousseau</a:t>
            </a:r>
            <a:endParaRPr lang="en-US" dirty="0"/>
          </a:p>
        </p:txBody>
      </p:sp>
      <p:sp>
        <p:nvSpPr>
          <p:cNvPr id="3" name="Content Placeholder 2"/>
          <p:cNvSpPr>
            <a:spLocks noGrp="1"/>
          </p:cNvSpPr>
          <p:nvPr>
            <p:ph idx="1"/>
          </p:nvPr>
        </p:nvSpPr>
        <p:spPr>
          <a:xfrm>
            <a:off x="0" y="1828800"/>
            <a:ext cx="9144000" cy="4297363"/>
          </a:xfrm>
        </p:spPr>
        <p:txBody>
          <a:bodyPr/>
          <a:lstStyle/>
          <a:p>
            <a:r>
              <a:rPr lang="de-DE" dirty="0" smtClean="0"/>
              <a:t>1712-1776</a:t>
            </a:r>
            <a:endParaRPr lang="de-DE" dirty="0"/>
          </a:p>
          <a:p>
            <a:r>
              <a:rPr lang="de-DE" dirty="0" smtClean="0"/>
              <a:t>Genf, Schweiz</a:t>
            </a:r>
          </a:p>
          <a:p>
            <a:r>
              <a:rPr lang="de-DE" dirty="0" smtClean="0"/>
              <a:t>Schriftsteller, Philosoph, Pädagoge,                               </a:t>
            </a:r>
            <a:r>
              <a:rPr lang="de-DE" dirty="0" smtClean="0"/>
              <a:t>N</a:t>
            </a:r>
            <a:r>
              <a:rPr lang="de-DE" dirty="0" smtClean="0"/>
              <a:t>aturforscher und Komponist</a:t>
            </a:r>
          </a:p>
          <a:p>
            <a:r>
              <a:rPr lang="de-DE" dirty="0" smtClean="0"/>
              <a:t>Großer Einfluss auf Pädagogik und politische Theorien in ganz Europa</a:t>
            </a:r>
            <a:endParaRPr lang="de-DE" dirty="0" smtClean="0"/>
          </a:p>
        </p:txBody>
      </p:sp>
      <p:pic>
        <p:nvPicPr>
          <p:cNvPr id="5" name="Picture 4"/>
          <p:cNvPicPr>
            <a:picLocks noChangeAspect="1"/>
          </p:cNvPicPr>
          <p:nvPr/>
        </p:nvPicPr>
        <p:blipFill>
          <a:blip r:embed="rId2"/>
          <a:stretch>
            <a:fillRect/>
          </a:stretch>
        </p:blipFill>
        <p:spPr>
          <a:xfrm>
            <a:off x="6088187" y="0"/>
            <a:ext cx="3055813" cy="3724272"/>
          </a:xfrm>
          <a:prstGeom prst="rect">
            <a:avLst/>
          </a:prstGeom>
        </p:spPr>
      </p:pic>
    </p:spTree>
    <p:extLst>
      <p:ext uri="{BB962C8B-B14F-4D97-AF65-F5344CB8AC3E}">
        <p14:creationId xmlns:p14="http://schemas.microsoft.com/office/powerpoint/2010/main" val="10296854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Meinung</a:t>
            </a:r>
            <a:endParaRPr lang="de-DE" dirty="0"/>
          </a:p>
        </p:txBody>
      </p:sp>
      <p:sp>
        <p:nvSpPr>
          <p:cNvPr id="3" name="Inhaltsplatzhalter 2"/>
          <p:cNvSpPr>
            <a:spLocks noGrp="1"/>
          </p:cNvSpPr>
          <p:nvPr>
            <p:ph idx="1"/>
          </p:nvPr>
        </p:nvSpPr>
        <p:spPr/>
        <p:txBody>
          <a:bodyPr>
            <a:normAutofit/>
          </a:bodyPr>
          <a:lstStyle/>
          <a:p>
            <a:r>
              <a:rPr lang="de-DE" dirty="0"/>
              <a:t>Unterstellt Hobbes die Idee des Vertrags missbrauchen zu haben (zur </a:t>
            </a:r>
            <a:r>
              <a:rPr lang="de-DE" dirty="0" smtClean="0"/>
              <a:t>Berechtigung einer </a:t>
            </a:r>
            <a:r>
              <a:rPr lang="de-DE" dirty="0"/>
              <a:t>Gewaltherrschaft</a:t>
            </a:r>
            <a:r>
              <a:rPr lang="de-DE" dirty="0" smtClean="0"/>
              <a:t>)</a:t>
            </a:r>
          </a:p>
          <a:p>
            <a:r>
              <a:rPr lang="de-DE" dirty="0" smtClean="0"/>
              <a:t>Sein </a:t>
            </a:r>
            <a:r>
              <a:rPr lang="de-DE" dirty="0"/>
              <a:t>staatstheoretisches Hauptwerk: „Der Gesellschaftsvertrag</a:t>
            </a:r>
            <a:r>
              <a:rPr lang="de-DE" dirty="0" smtClean="0"/>
              <a:t>“</a:t>
            </a:r>
          </a:p>
          <a:p>
            <a:r>
              <a:rPr lang="de-DE" dirty="0" smtClean="0"/>
              <a:t>Grundidee: Wechselseitigkeit der Verpflichtung der Menschen (Staatsbürger)</a:t>
            </a:r>
          </a:p>
          <a:p>
            <a:endParaRPr lang="de-DE" dirty="0"/>
          </a:p>
        </p:txBody>
      </p:sp>
    </p:spTree>
    <p:extLst>
      <p:ext uri="{BB962C8B-B14F-4D97-AF65-F5344CB8AC3E}">
        <p14:creationId xmlns:p14="http://schemas.microsoft.com/office/powerpoint/2010/main" val="33305570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a:t>Hobbes: Leviathan -&gt; Rousseau: Gemeinwohl (alle Menschen fühlen Verpflichtung hierzu)</a:t>
            </a:r>
          </a:p>
          <a:p>
            <a:r>
              <a:rPr lang="de-DE" dirty="0"/>
              <a:t>Ideale Demokratie -&gt;  jeder vertritt das Interesse der Gesellschaft und sein eigenes</a:t>
            </a:r>
          </a:p>
          <a:p>
            <a:r>
              <a:rPr lang="de-DE" dirty="0"/>
              <a:t>-&gt; </a:t>
            </a:r>
            <a:r>
              <a:rPr lang="de-DE" dirty="0" smtClean="0"/>
              <a:t>Identitätstheorie</a:t>
            </a:r>
            <a:endParaRPr lang="de-DE" dirty="0"/>
          </a:p>
        </p:txBody>
      </p:sp>
    </p:spTree>
    <p:extLst>
      <p:ext uri="{BB962C8B-B14F-4D97-AF65-F5344CB8AC3E}">
        <p14:creationId xmlns:p14="http://schemas.microsoft.com/office/powerpoint/2010/main" val="2441370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Zitate</a:t>
            </a:r>
            <a:endParaRPr lang="de-DE" dirty="0"/>
          </a:p>
        </p:txBody>
      </p:sp>
      <p:pic>
        <p:nvPicPr>
          <p:cNvPr id="4" name="Bild 3" descr="rousseau_zit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7464"/>
            <a:ext cx="6784709" cy="3080897"/>
          </a:xfrm>
          <a:prstGeom prst="rect">
            <a:avLst/>
          </a:prstGeom>
        </p:spPr>
      </p:pic>
      <p:pic>
        <p:nvPicPr>
          <p:cNvPr id="5" name="Bild 4" descr="zitat-die-erziehung-des-menschen-beginnt-bei-seiner-geburt-bevor-er-sieht-und-hort-wird-er-schon-jean-jacques-rousseau-16756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2267" y="3718361"/>
            <a:ext cx="6671733" cy="3139639"/>
          </a:xfrm>
          <a:prstGeom prst="rect">
            <a:avLst/>
          </a:prstGeom>
        </p:spPr>
      </p:pic>
    </p:spTree>
    <p:extLst>
      <p:ext uri="{BB962C8B-B14F-4D97-AF65-F5344CB8AC3E}">
        <p14:creationId xmlns:p14="http://schemas.microsoft.com/office/powerpoint/2010/main" val="185582698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90716"/>
            <a:ext cx="7583488" cy="1283167"/>
          </a:xfrm>
        </p:spPr>
        <p:txBody>
          <a:bodyPr/>
          <a:lstStyle/>
          <a:p>
            <a:r>
              <a:rPr lang="de-DE" dirty="0" smtClean="0"/>
              <a:t>David Hume</a:t>
            </a:r>
            <a:endParaRPr lang="de-DE" dirty="0"/>
          </a:p>
        </p:txBody>
      </p:sp>
      <p:sp>
        <p:nvSpPr>
          <p:cNvPr id="3" name="Inhaltsplatzhalter 2"/>
          <p:cNvSpPr>
            <a:spLocks noGrp="1"/>
          </p:cNvSpPr>
          <p:nvPr>
            <p:ph idx="1"/>
          </p:nvPr>
        </p:nvSpPr>
        <p:spPr>
          <a:xfrm>
            <a:off x="0" y="1828800"/>
            <a:ext cx="9144000" cy="4297363"/>
          </a:xfrm>
        </p:spPr>
        <p:txBody>
          <a:bodyPr/>
          <a:lstStyle/>
          <a:p>
            <a:r>
              <a:rPr lang="de-DE" dirty="0" smtClean="0"/>
              <a:t>1711 – 1776</a:t>
            </a:r>
          </a:p>
          <a:p>
            <a:r>
              <a:rPr lang="de-DE" dirty="0" smtClean="0"/>
              <a:t>Schottland</a:t>
            </a:r>
          </a:p>
          <a:p>
            <a:r>
              <a:rPr lang="de-DE" dirty="0" smtClean="0"/>
              <a:t>Philosoph, Ökonom und Historiker</a:t>
            </a:r>
          </a:p>
          <a:p>
            <a:r>
              <a:rPr lang="de-DE" dirty="0" smtClean="0"/>
              <a:t>Hauptvertreter des britischen Empirismus (Erkenntnis nur durch Erfahrung)</a:t>
            </a:r>
          </a:p>
          <a:p>
            <a:r>
              <a:rPr lang="de-DE" dirty="0" smtClean="0"/>
              <a:t>Religiös (calvinistisch) aufgewachsen, stellte sie aber sehr in Frage</a:t>
            </a:r>
          </a:p>
          <a:p>
            <a:r>
              <a:rPr lang="de-DE" dirty="0" smtClean="0"/>
              <a:t>Grundlage der Ethik: das Gefühl der Sympathie</a:t>
            </a:r>
          </a:p>
        </p:txBody>
      </p:sp>
      <p:pic>
        <p:nvPicPr>
          <p:cNvPr id="4" name="Bild 3" descr="David_Hum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5319" y="-1"/>
            <a:ext cx="2898681" cy="3513553"/>
          </a:xfrm>
          <a:prstGeom prst="rect">
            <a:avLst/>
          </a:prstGeom>
        </p:spPr>
      </p:pic>
    </p:spTree>
    <p:extLst>
      <p:ext uri="{BB962C8B-B14F-4D97-AF65-F5344CB8AC3E}">
        <p14:creationId xmlns:p14="http://schemas.microsoft.com/office/powerpoint/2010/main" val="32906385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Meinung</a:t>
            </a:r>
            <a:endParaRPr lang="de-DE" dirty="0"/>
          </a:p>
        </p:txBody>
      </p:sp>
      <p:sp>
        <p:nvSpPr>
          <p:cNvPr id="3" name="Inhaltsplatzhalter 2"/>
          <p:cNvSpPr>
            <a:spLocks noGrp="1"/>
          </p:cNvSpPr>
          <p:nvPr>
            <p:ph idx="1"/>
          </p:nvPr>
        </p:nvSpPr>
        <p:spPr/>
        <p:txBody>
          <a:bodyPr>
            <a:normAutofit/>
          </a:bodyPr>
          <a:lstStyle/>
          <a:p>
            <a:r>
              <a:rPr lang="de-DE" dirty="0" smtClean="0"/>
              <a:t>Kritisierte Hobbes</a:t>
            </a:r>
            <a:r>
              <a:rPr lang="de-DE" dirty="0" smtClean="0"/>
              <a:t>‘ Vorstellung der Vertragssituation</a:t>
            </a:r>
          </a:p>
          <a:p>
            <a:r>
              <a:rPr lang="de-DE" dirty="0" smtClean="0"/>
              <a:t>Es wurde in Wirklichkeit nie ein Vertrag abgeschlossen -&gt; irrt sich davon auszugehen der Vertrag sei etwas Reales</a:t>
            </a:r>
          </a:p>
          <a:p>
            <a:r>
              <a:rPr lang="de-DE" dirty="0" smtClean="0"/>
              <a:t>Wenn nur Gedankenexperiment -&gt; Warum sollten sich reale Menschen an einen hypothetischen Vertrag halten ?</a:t>
            </a:r>
          </a:p>
        </p:txBody>
      </p:sp>
    </p:spTree>
    <p:extLst>
      <p:ext uri="{BB962C8B-B14F-4D97-AF65-F5344CB8AC3E}">
        <p14:creationId xmlns:p14="http://schemas.microsoft.com/office/powerpoint/2010/main" val="27543250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idx="1"/>
          </p:nvPr>
        </p:nvSpPr>
        <p:spPr/>
        <p:txBody>
          <a:bodyPr/>
          <a:lstStyle/>
          <a:p>
            <a:r>
              <a:rPr lang="de-DE" dirty="0" smtClean="0"/>
              <a:t>Grundlagen</a:t>
            </a:r>
          </a:p>
          <a:p>
            <a:r>
              <a:rPr lang="de-DE" dirty="0" smtClean="0"/>
              <a:t>Thomas Hobbes</a:t>
            </a:r>
          </a:p>
          <a:p>
            <a:r>
              <a:rPr lang="de-DE" dirty="0" smtClean="0"/>
              <a:t>Jean-Jacques Rousseau</a:t>
            </a:r>
          </a:p>
          <a:p>
            <a:r>
              <a:rPr lang="de-DE" dirty="0" smtClean="0"/>
              <a:t>David Hume</a:t>
            </a:r>
          </a:p>
          <a:p>
            <a:r>
              <a:rPr lang="de-DE" dirty="0" smtClean="0"/>
              <a:t>Quellen</a:t>
            </a:r>
            <a:endParaRPr lang="de-DE" dirty="0"/>
          </a:p>
        </p:txBody>
      </p:sp>
    </p:spTree>
    <p:extLst>
      <p:ext uri="{BB962C8B-B14F-4D97-AF65-F5344CB8AC3E}">
        <p14:creationId xmlns:p14="http://schemas.microsoft.com/office/powerpoint/2010/main" val="32054882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a:t>Lösung: Vertrag = individueller Interessenausgleich </a:t>
            </a:r>
          </a:p>
          <a:p>
            <a:r>
              <a:rPr lang="de-DE" dirty="0"/>
              <a:t>Menschen: Gibst du mir, gib ich dir (oder eine Hand wäscht die andere)</a:t>
            </a:r>
          </a:p>
          <a:p>
            <a:r>
              <a:rPr lang="de-DE" dirty="0"/>
              <a:t>Beispiel: „Die Schule liegt heute auf meinem Weg in die Arbeit und morgen auf deinem. Es ist für uns beide vorteilhaft, dass ich die Kinder heute in die Schule bringe und du sie morgen.“</a:t>
            </a:r>
          </a:p>
        </p:txBody>
      </p:sp>
    </p:spTree>
    <p:extLst>
      <p:ext uri="{BB962C8B-B14F-4D97-AF65-F5344CB8AC3E}">
        <p14:creationId xmlns:p14="http://schemas.microsoft.com/office/powerpoint/2010/main" val="41768305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9463" y="62754"/>
            <a:ext cx="7583488" cy="528678"/>
          </a:xfrm>
        </p:spPr>
        <p:txBody>
          <a:bodyPr/>
          <a:lstStyle/>
          <a:p>
            <a:r>
              <a:rPr lang="de-DE" dirty="0" smtClean="0"/>
              <a:t>Zitat</a:t>
            </a:r>
            <a:endParaRPr lang="de-DE" dirty="0"/>
          </a:p>
        </p:txBody>
      </p:sp>
      <p:sp>
        <p:nvSpPr>
          <p:cNvPr id="6" name="Inhaltsplatzhalter 5"/>
          <p:cNvSpPr>
            <a:spLocks noGrp="1"/>
          </p:cNvSpPr>
          <p:nvPr>
            <p:ph idx="1"/>
          </p:nvPr>
        </p:nvSpPr>
        <p:spPr/>
        <p:txBody>
          <a:bodyPr/>
          <a:lstStyle/>
          <a:p>
            <a:endParaRPr lang="de-DE" dirty="0"/>
          </a:p>
        </p:txBody>
      </p:sp>
      <p:pic>
        <p:nvPicPr>
          <p:cNvPr id="7" name="Bild 6" descr="zitat-schonheit-ist-keine-qualitat-die-in-den-dingen-steckt-sie-existiert-nur-im-kopf-des-betrachters-david-hume-13474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463" y="2150533"/>
            <a:ext cx="7556499" cy="3556000"/>
          </a:xfrm>
          <a:prstGeom prst="rect">
            <a:avLst/>
          </a:prstGeom>
        </p:spPr>
      </p:pic>
    </p:spTree>
    <p:extLst>
      <p:ext uri="{BB962C8B-B14F-4D97-AF65-F5344CB8AC3E}">
        <p14:creationId xmlns:p14="http://schemas.microsoft.com/office/powerpoint/2010/main" val="77731345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Quellen</a:t>
            </a:r>
            <a:endParaRPr lang="de-DE" dirty="0"/>
          </a:p>
        </p:txBody>
      </p:sp>
      <p:sp>
        <p:nvSpPr>
          <p:cNvPr id="3" name="Content Placeholder 2"/>
          <p:cNvSpPr>
            <a:spLocks noGrp="1"/>
          </p:cNvSpPr>
          <p:nvPr>
            <p:ph idx="1"/>
          </p:nvPr>
        </p:nvSpPr>
        <p:spPr/>
        <p:txBody>
          <a:bodyPr/>
          <a:lstStyle/>
          <a:p>
            <a:r>
              <a:rPr lang="en-US" dirty="0">
                <a:hlinkClick r:id="rId2"/>
              </a:rPr>
              <a:t>http://www.ethik.uzh.ch/afe/ma/antonleist/</a:t>
            </a:r>
            <a:r>
              <a:rPr lang="en-US" dirty="0" smtClean="0">
                <a:hlinkClick r:id="rId2"/>
              </a:rPr>
              <a:t>Leist_Kontraktualismus.pdf</a:t>
            </a:r>
            <a:endParaRPr lang="en-US" dirty="0" smtClean="0"/>
          </a:p>
          <a:p>
            <a:r>
              <a:rPr lang="en-US" dirty="0">
                <a:hlinkClick r:id="rId3"/>
              </a:rPr>
              <a:t>http://www.philosophie.uni-mainz.de/Dateien/</a:t>
            </a:r>
            <a:r>
              <a:rPr lang="en-US" dirty="0" smtClean="0">
                <a:hlinkClick r:id="rId3"/>
              </a:rPr>
              <a:t>Kontraktualismus.pdf</a:t>
            </a:r>
            <a:endParaRPr lang="en-US" dirty="0" smtClean="0"/>
          </a:p>
          <a:p>
            <a:r>
              <a:rPr lang="en-US" dirty="0">
                <a:hlinkClick r:id="rId4"/>
              </a:rPr>
              <a:t>http://de.wikipedia.org/wiki/</a:t>
            </a:r>
            <a:r>
              <a:rPr lang="en-US" dirty="0" smtClean="0">
                <a:hlinkClick r:id="rId4"/>
              </a:rPr>
              <a:t>Vertragstheorie</a:t>
            </a:r>
            <a:endParaRPr lang="en-US" dirty="0" smtClean="0"/>
          </a:p>
          <a:p>
            <a:r>
              <a:rPr lang="en-US" dirty="0">
                <a:hlinkClick r:id="rId5"/>
              </a:rPr>
              <a:t>http://de.wikipedia.org/wiki/Thomas_Hobbes#</a:t>
            </a:r>
            <a:r>
              <a:rPr lang="en-US" dirty="0" smtClean="0">
                <a:hlinkClick r:id="rId5"/>
              </a:rPr>
              <a:t>Ethik</a:t>
            </a:r>
            <a:endParaRPr lang="en-US" dirty="0" smtClean="0"/>
          </a:p>
          <a:p>
            <a:r>
              <a:rPr lang="en-US" dirty="0">
                <a:hlinkClick r:id="rId6"/>
              </a:rPr>
              <a:t>http://de.wikipedia.org/wiki/Jean-</a:t>
            </a:r>
            <a:r>
              <a:rPr lang="en-US" dirty="0" smtClean="0">
                <a:hlinkClick r:id="rId6"/>
              </a:rPr>
              <a:t>Jacques_Rousseau</a:t>
            </a:r>
            <a:endParaRPr lang="en-US" dirty="0" smtClean="0"/>
          </a:p>
          <a:p>
            <a:r>
              <a:rPr lang="en-US" dirty="0">
                <a:hlinkClick r:id="rId7"/>
              </a:rPr>
              <a:t>http://de.wikipedia.org/wiki/</a:t>
            </a:r>
            <a:r>
              <a:rPr lang="en-US" dirty="0" smtClean="0">
                <a:hlinkClick r:id="rId7"/>
              </a:rPr>
              <a:t>David_Hume</a:t>
            </a:r>
            <a:endParaRPr lang="en-US" dirty="0" smtClean="0"/>
          </a:p>
          <a:p>
            <a:endParaRPr lang="en-US" dirty="0" smtClean="0"/>
          </a:p>
          <a:p>
            <a:endParaRPr lang="en-US" dirty="0"/>
          </a:p>
        </p:txBody>
      </p:sp>
    </p:spTree>
    <p:extLst>
      <p:ext uri="{BB962C8B-B14F-4D97-AF65-F5344CB8AC3E}">
        <p14:creationId xmlns:p14="http://schemas.microsoft.com/office/powerpoint/2010/main" val="7146916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Grundlagen</a:t>
            </a:r>
            <a:endParaRPr lang="de-DE" dirty="0"/>
          </a:p>
        </p:txBody>
      </p:sp>
      <p:sp>
        <p:nvSpPr>
          <p:cNvPr id="3" name="Content Placeholder 2"/>
          <p:cNvSpPr>
            <a:spLocks noGrp="1"/>
          </p:cNvSpPr>
          <p:nvPr>
            <p:ph idx="1"/>
          </p:nvPr>
        </p:nvSpPr>
        <p:spPr/>
        <p:txBody>
          <a:bodyPr/>
          <a:lstStyle/>
          <a:p>
            <a:r>
              <a:rPr lang="de-DE" dirty="0" smtClean="0"/>
              <a:t>Lehre vom </a:t>
            </a:r>
            <a:r>
              <a:rPr lang="de-DE" dirty="0" smtClean="0"/>
              <a:t>Gesellschaftsvertrag / Vertragslehre</a:t>
            </a:r>
            <a:endParaRPr lang="de-DE" dirty="0" smtClean="0"/>
          </a:p>
          <a:p>
            <a:r>
              <a:rPr lang="de-DE" dirty="0" smtClean="0"/>
              <a:t>Staatsphilosophische und Moraltheorie</a:t>
            </a:r>
            <a:endParaRPr lang="de-DE" dirty="0" smtClean="0"/>
          </a:p>
          <a:p>
            <a:r>
              <a:rPr lang="de-DE" dirty="0" smtClean="0"/>
              <a:t>Seit der Aufklärung (17./18. Jhd.)</a:t>
            </a:r>
          </a:p>
          <a:p>
            <a:r>
              <a:rPr lang="de-DE" dirty="0" smtClean="0"/>
              <a:t>Ein Gedankenexperiment -&gt; um staatliche Rechtsordnung moralisch zu begründen  </a:t>
            </a:r>
          </a:p>
          <a:p>
            <a:r>
              <a:rPr lang="de-DE" dirty="0" smtClean="0"/>
              <a:t>Antwort auf die Fragen nach dem Wie und dem Warum der politischen Ordnung</a:t>
            </a:r>
            <a:endParaRPr lang="de-DE" dirty="0"/>
          </a:p>
        </p:txBody>
      </p:sp>
    </p:spTree>
    <p:extLst>
      <p:ext uri="{BB962C8B-B14F-4D97-AF65-F5344CB8AC3E}">
        <p14:creationId xmlns:p14="http://schemas.microsoft.com/office/powerpoint/2010/main" val="13251290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smtClean="0"/>
              <a:t>Vertrag: das Recht sich komplett frei zu entscheiden (tun und lassen wollen), freiwillig zu beschränken         -&gt; </a:t>
            </a:r>
            <a:r>
              <a:rPr lang="de-DE" dirty="0"/>
              <a:t>geht davon aus dass </a:t>
            </a:r>
            <a:r>
              <a:rPr lang="de-DE" dirty="0" smtClean="0"/>
              <a:t>dies im rationalen Eigeninteresse eines Menschen liegt</a:t>
            </a:r>
          </a:p>
          <a:p>
            <a:r>
              <a:rPr lang="de-DE" dirty="0" smtClean="0"/>
              <a:t>Warum: </a:t>
            </a:r>
          </a:p>
          <a:p>
            <a:r>
              <a:rPr lang="de-DE" dirty="0" smtClean="0"/>
              <a:t>nur unter der Bedingung dass alle anderen dies auch tun</a:t>
            </a:r>
          </a:p>
          <a:p>
            <a:r>
              <a:rPr lang="de-DE" dirty="0" smtClean="0"/>
              <a:t>aus Sorge um ihr Wohlergehen</a:t>
            </a:r>
          </a:p>
        </p:txBody>
      </p:sp>
    </p:spTree>
    <p:extLst>
      <p:ext uri="{BB962C8B-B14F-4D97-AF65-F5344CB8AC3E}">
        <p14:creationId xmlns:p14="http://schemas.microsoft.com/office/powerpoint/2010/main" val="34679327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Ursprüngliche </a:t>
            </a:r>
            <a:r>
              <a:rPr lang="de-DE" dirty="0" err="1" smtClean="0"/>
              <a:t>fassung</a:t>
            </a:r>
            <a:r>
              <a:rPr lang="de-DE" dirty="0" smtClean="0"/>
              <a:t> (</a:t>
            </a:r>
            <a:r>
              <a:rPr lang="de-DE" dirty="0" err="1" smtClean="0"/>
              <a:t>hobbes</a:t>
            </a:r>
            <a:r>
              <a:rPr lang="de-DE" dirty="0" smtClean="0"/>
              <a:t>)</a:t>
            </a:r>
            <a:endParaRPr lang="de-DE" dirty="0"/>
          </a:p>
        </p:txBody>
      </p:sp>
      <p:sp>
        <p:nvSpPr>
          <p:cNvPr id="3" name="Inhaltsplatzhalter 2"/>
          <p:cNvSpPr>
            <a:spLocks noGrp="1"/>
          </p:cNvSpPr>
          <p:nvPr>
            <p:ph idx="1"/>
          </p:nvPr>
        </p:nvSpPr>
        <p:spPr/>
        <p:txBody>
          <a:bodyPr/>
          <a:lstStyle/>
          <a:p>
            <a:r>
              <a:rPr lang="de-DE" dirty="0" smtClean="0"/>
              <a:t>„Ich übergebe mein Recht, mich selbst zu beherrschen, diesem Menschen oder dieser Gesellschaft unter der Bedingung, dass du ebenfalls dein Recht über dich ihm oder ihr abtrittst.“</a:t>
            </a:r>
            <a:endParaRPr lang="de-DE" dirty="0"/>
          </a:p>
        </p:txBody>
      </p:sp>
    </p:spTree>
    <p:extLst>
      <p:ext uri="{BB962C8B-B14F-4D97-AF65-F5344CB8AC3E}">
        <p14:creationId xmlns:p14="http://schemas.microsoft.com/office/powerpoint/2010/main" val="23991111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Politik</a:t>
            </a:r>
            <a:endParaRPr lang="de-DE" dirty="0"/>
          </a:p>
        </p:txBody>
      </p:sp>
      <p:sp>
        <p:nvSpPr>
          <p:cNvPr id="3" name="Inhaltsplatzhalter 2"/>
          <p:cNvSpPr>
            <a:spLocks noGrp="1"/>
          </p:cNvSpPr>
          <p:nvPr>
            <p:ph idx="1"/>
          </p:nvPr>
        </p:nvSpPr>
        <p:spPr/>
        <p:txBody>
          <a:bodyPr>
            <a:normAutofit lnSpcReduction="10000"/>
          </a:bodyPr>
          <a:lstStyle/>
          <a:p>
            <a:r>
              <a:rPr lang="de-DE" dirty="0" smtClean="0"/>
              <a:t>Neue Form von Herrschaftslegitimation (Vertreter des Volkswillens)</a:t>
            </a:r>
          </a:p>
          <a:p>
            <a:r>
              <a:rPr lang="de-DE" dirty="0" smtClean="0"/>
              <a:t>Wahlvorgang bei Parlamentswahl basiert auf Vertrag</a:t>
            </a:r>
          </a:p>
          <a:p>
            <a:r>
              <a:rPr lang="de-DE" dirty="0" smtClean="0"/>
              <a:t>Beseitigen (für begrenzte Zeit) des Rechtes auf komplette Selbstbestimmung -&gt; durch Kreuz hinter einem Abgeordneten und/oder einer Partei</a:t>
            </a:r>
          </a:p>
          <a:p>
            <a:r>
              <a:rPr lang="de-DE" dirty="0" smtClean="0"/>
              <a:t>Übertragen auf Abgeordneten als Volksvertreter</a:t>
            </a:r>
          </a:p>
          <a:p>
            <a:r>
              <a:rPr lang="de-DE" dirty="0" smtClean="0"/>
              <a:t>-&gt; Begründung der Idee der politischen Vertretung/Repräsentation </a:t>
            </a:r>
          </a:p>
          <a:p>
            <a:endParaRPr lang="de-DE" dirty="0"/>
          </a:p>
        </p:txBody>
      </p:sp>
    </p:spTree>
    <p:extLst>
      <p:ext uri="{BB962C8B-B14F-4D97-AF65-F5344CB8AC3E}">
        <p14:creationId xmlns:p14="http://schemas.microsoft.com/office/powerpoint/2010/main" val="5585403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Kontraktualismus als Moral Begründung</a:t>
            </a:r>
            <a:endParaRPr lang="de-DE" sz="4400" dirty="0"/>
          </a:p>
        </p:txBody>
      </p:sp>
      <p:sp>
        <p:nvSpPr>
          <p:cNvPr id="3" name="Inhaltsplatzhalter 2"/>
          <p:cNvSpPr>
            <a:spLocks noGrp="1"/>
          </p:cNvSpPr>
          <p:nvPr>
            <p:ph idx="1"/>
          </p:nvPr>
        </p:nvSpPr>
        <p:spPr/>
        <p:txBody>
          <a:bodyPr>
            <a:normAutofit fontScale="92500" lnSpcReduction="10000"/>
          </a:bodyPr>
          <a:lstStyle/>
          <a:p>
            <a:r>
              <a:rPr lang="de-DE" dirty="0" smtClean="0"/>
              <a:t>Gesetze erhalten Geltung, wenn sich Menschen mit gesundem Verstand einigen können</a:t>
            </a:r>
          </a:p>
          <a:p>
            <a:r>
              <a:rPr lang="de-DE" dirty="0" smtClean="0"/>
              <a:t>Einigung durch Vertrag:</a:t>
            </a:r>
          </a:p>
          <a:p>
            <a:r>
              <a:rPr lang="de-DE" dirty="0" smtClean="0"/>
              <a:t>Alle sind von ihm angewiesen</a:t>
            </a:r>
          </a:p>
          <a:p>
            <a:r>
              <a:rPr lang="de-DE" dirty="0" smtClean="0"/>
              <a:t>Verpflichtung zu einander, sich gegenseitig so zu behandeln wie man es auch bei sich selber will</a:t>
            </a:r>
          </a:p>
          <a:p>
            <a:r>
              <a:rPr lang="de-DE" dirty="0"/>
              <a:t>„Goldene Regel“= </a:t>
            </a:r>
            <a:r>
              <a:rPr lang="de-DE" dirty="0" smtClean="0"/>
              <a:t>Wechselseitigkeit (Reziprozität)</a:t>
            </a:r>
          </a:p>
          <a:p>
            <a:r>
              <a:rPr lang="de-DE" dirty="0" smtClean="0"/>
              <a:t>Motiv zuzustimmen: beliebig, aber generell die Angst hilflos Mitmenschen ausgesetzt zu sein, die ihnen schaden wollen</a:t>
            </a:r>
          </a:p>
          <a:p>
            <a:endParaRPr lang="de-DE" dirty="0"/>
          </a:p>
        </p:txBody>
      </p:sp>
    </p:spTree>
    <p:extLst>
      <p:ext uri="{BB962C8B-B14F-4D97-AF65-F5344CB8AC3E}">
        <p14:creationId xmlns:p14="http://schemas.microsoft.com/office/powerpoint/2010/main" val="14011766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813" y="92989"/>
            <a:ext cx="7583488" cy="1283167"/>
          </a:xfrm>
        </p:spPr>
        <p:txBody>
          <a:bodyPr/>
          <a:lstStyle/>
          <a:p>
            <a:r>
              <a:rPr lang="en-US" dirty="0" smtClean="0"/>
              <a:t>Thomas Hobbes</a:t>
            </a:r>
            <a:endParaRPr lang="en-US" dirty="0"/>
          </a:p>
        </p:txBody>
      </p:sp>
      <p:sp>
        <p:nvSpPr>
          <p:cNvPr id="3" name="Content Placeholder 2"/>
          <p:cNvSpPr>
            <a:spLocks noGrp="1"/>
          </p:cNvSpPr>
          <p:nvPr>
            <p:ph idx="1"/>
          </p:nvPr>
        </p:nvSpPr>
        <p:spPr>
          <a:xfrm>
            <a:off x="0" y="1828800"/>
            <a:ext cx="7583488" cy="4297363"/>
          </a:xfrm>
        </p:spPr>
        <p:txBody>
          <a:bodyPr/>
          <a:lstStyle/>
          <a:p>
            <a:r>
              <a:rPr lang="de-DE" dirty="0" smtClean="0"/>
              <a:t>1588 – 1679</a:t>
            </a:r>
          </a:p>
          <a:p>
            <a:r>
              <a:rPr lang="de-DE" dirty="0" smtClean="0"/>
              <a:t>England</a:t>
            </a:r>
          </a:p>
          <a:p>
            <a:r>
              <a:rPr lang="de-DE" dirty="0" smtClean="0"/>
              <a:t>Mathematiker, Staatstheoretiker und               Philosoph</a:t>
            </a:r>
          </a:p>
          <a:p>
            <a:r>
              <a:rPr lang="de-DE" dirty="0" smtClean="0"/>
              <a:t>Durch Hauptwerk „Leviatha</a:t>
            </a:r>
            <a:r>
              <a:rPr lang="de-DE" dirty="0" smtClean="0"/>
              <a:t>n“ bekannt geworden</a:t>
            </a:r>
          </a:p>
          <a:p>
            <a:r>
              <a:rPr lang="de-DE" dirty="0" smtClean="0"/>
              <a:t>Zählt als Begründer des „aufgeklärten Absolutismus“</a:t>
            </a:r>
          </a:p>
          <a:p>
            <a:r>
              <a:rPr lang="de-DE" dirty="0" smtClean="0"/>
              <a:t>Einer der wichtigsten Theoretiker des Gesellschaftsvertrags</a:t>
            </a:r>
            <a:endParaRPr lang="de-DE" dirty="0" smtClean="0"/>
          </a:p>
          <a:p>
            <a:endParaRPr lang="de-DE" dirty="0"/>
          </a:p>
        </p:txBody>
      </p:sp>
      <p:pic>
        <p:nvPicPr>
          <p:cNvPr id="4" name="Picture 3"/>
          <p:cNvPicPr>
            <a:picLocks noChangeAspect="1"/>
          </p:cNvPicPr>
          <p:nvPr/>
        </p:nvPicPr>
        <p:blipFill>
          <a:blip r:embed="rId2"/>
          <a:stretch>
            <a:fillRect/>
          </a:stretch>
        </p:blipFill>
        <p:spPr>
          <a:xfrm>
            <a:off x="6324600" y="-76200"/>
            <a:ext cx="2819400" cy="3810000"/>
          </a:xfrm>
          <a:prstGeom prst="rect">
            <a:avLst/>
          </a:prstGeom>
        </p:spPr>
      </p:pic>
    </p:spTree>
    <p:extLst>
      <p:ext uri="{BB962C8B-B14F-4D97-AF65-F5344CB8AC3E}">
        <p14:creationId xmlns:p14="http://schemas.microsoft.com/office/powerpoint/2010/main" val="38941981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Meinung</a:t>
            </a:r>
            <a:endParaRPr lang="de-DE" dirty="0"/>
          </a:p>
        </p:txBody>
      </p:sp>
      <p:sp>
        <p:nvSpPr>
          <p:cNvPr id="3" name="Inhaltsplatzhalter 2"/>
          <p:cNvSpPr>
            <a:spLocks noGrp="1"/>
          </p:cNvSpPr>
          <p:nvPr>
            <p:ph idx="1"/>
          </p:nvPr>
        </p:nvSpPr>
        <p:spPr/>
        <p:txBody>
          <a:bodyPr>
            <a:normAutofit/>
          </a:bodyPr>
          <a:lstStyle/>
          <a:p>
            <a:r>
              <a:rPr lang="de-DE" dirty="0" smtClean="0"/>
              <a:t>Urheber des Kontraktualismus</a:t>
            </a:r>
          </a:p>
          <a:p>
            <a:r>
              <a:rPr lang="de-DE" dirty="0" smtClean="0"/>
              <a:t>Hat negatives Menschenbild</a:t>
            </a:r>
          </a:p>
          <a:p>
            <a:r>
              <a:rPr lang="de-DE" dirty="0" smtClean="0"/>
              <a:t>-&gt; durch den 30-jährigen Krieg, Ermordung und Hinrichtung zweier Könige, Bürgerkrieg in England</a:t>
            </a:r>
          </a:p>
          <a:p>
            <a:r>
              <a:rPr lang="de-DE" dirty="0" smtClean="0"/>
              <a:t>„Menschen im Naturzustand“: Zustand vor dem Abschließen eines Gesellschaftsvertrags</a:t>
            </a:r>
          </a:p>
          <a:p>
            <a:r>
              <a:rPr lang="de-DE" dirty="0" smtClean="0"/>
              <a:t>Kein Gesellschaftsvertrag führt zu Konflikt -&gt; Erfordernis des Vertrags</a:t>
            </a:r>
          </a:p>
        </p:txBody>
      </p:sp>
    </p:spTree>
    <p:extLst>
      <p:ext uri="{BB962C8B-B14F-4D97-AF65-F5344CB8AC3E}">
        <p14:creationId xmlns:p14="http://schemas.microsoft.com/office/powerpoint/2010/main" val="123007717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0</TotalTime>
  <Words>853</Words>
  <Application>Microsoft Macintosh PowerPoint</Application>
  <PresentationFormat>Bildschirmpräsentation (4:3)</PresentationFormat>
  <Paragraphs>93</Paragraphs>
  <Slides>22</Slides>
  <Notes>1</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Precedent</vt:lpstr>
      <vt:lpstr>Kontraktualismus (Vertragstheorie)</vt:lpstr>
      <vt:lpstr>Gliederung</vt:lpstr>
      <vt:lpstr>Grundlagen</vt:lpstr>
      <vt:lpstr>PowerPoint-Präsentation</vt:lpstr>
      <vt:lpstr>Ursprüngliche fassung (hobbes)</vt:lpstr>
      <vt:lpstr>Politik</vt:lpstr>
      <vt:lpstr>Kontraktualismus als Moral Begründung</vt:lpstr>
      <vt:lpstr>Thomas Hobbes</vt:lpstr>
      <vt:lpstr>Meinung</vt:lpstr>
      <vt:lpstr>Menschen</vt:lpstr>
      <vt:lpstr>PowerPoint-Präsentation</vt:lpstr>
      <vt:lpstr>PowerPoint-Präsentation</vt:lpstr>
      <vt:lpstr>zitat</vt:lpstr>
      <vt:lpstr>Jean-Jacques Rousseau</vt:lpstr>
      <vt:lpstr>Meinung</vt:lpstr>
      <vt:lpstr>PowerPoint-Präsentation</vt:lpstr>
      <vt:lpstr>Zitate</vt:lpstr>
      <vt:lpstr>David Hume</vt:lpstr>
      <vt:lpstr>Meinung</vt:lpstr>
      <vt:lpstr>PowerPoint-Präsentation</vt:lpstr>
      <vt:lpstr>Zitat</vt:lpstr>
      <vt:lpstr>Quellen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Kontraktualismus (Vertragstheorien)</dc:title>
  <dc:creator>Campus Munich</dc:creator>
  <cp:lastModifiedBy>Stefan Engelhardt</cp:lastModifiedBy>
  <cp:revision>36</cp:revision>
  <dcterms:created xsi:type="dcterms:W3CDTF">2014-10-22T12:43:53Z</dcterms:created>
  <dcterms:modified xsi:type="dcterms:W3CDTF">2014-11-19T07:03:25Z</dcterms:modified>
</cp:coreProperties>
</file>